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3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3" r:id="rId11"/>
    <p:sldId id="268" r:id="rId12"/>
    <p:sldId id="359" r:id="rId13"/>
    <p:sldId id="360" r:id="rId14"/>
    <p:sldId id="270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4"/>
    <p:restoredTop sz="94638"/>
  </p:normalViewPr>
  <p:slideViewPr>
    <p:cSldViewPr snapToGrid="0">
      <p:cViewPr varScale="1">
        <p:scale>
          <a:sx n="90" d="100"/>
          <a:sy n="90" d="100"/>
        </p:scale>
        <p:origin x="1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BB9FE-2C63-3CC3-9C8E-733899B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E3E36-F42B-014F-BFC9-66A4A98B3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42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bSGCkxBW7MPGGeHQ6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22.tif"/><Relationship Id="rId7" Type="http://schemas.openxmlformats.org/officeDocument/2006/relationships/image" Target="../media/image15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0.cs.wisc.edu/f22/schedule.html" TargetMode="External"/><Relationship Id="rId2" Type="http://schemas.openxmlformats.org/officeDocument/2006/relationships/hyperlink" Target="https://stat.wisc.edu/undergraduate-data-science-studie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yler.caraza-harter.com/cs301/fall19/schedule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cs320/f22/schedul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yiyin/su23/surveys.html" TargetMode="External"/><Relationship Id="rId7" Type="http://schemas.openxmlformats.org/officeDocument/2006/relationships/hyperlink" Target="https://canvas.wisc.edu/courses/322105/pages/contact-info" TargetMode="External"/><Relationship Id="rId2" Type="http://schemas.openxmlformats.org/officeDocument/2006/relationships/hyperlink" Target="https://ohwl.herokuap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nvas.wisc.edu/courses/355770/pages/course-staff" TargetMode="External"/><Relationship Id="rId5" Type="http://schemas.openxmlformats.org/officeDocument/2006/relationships/hyperlink" Target="mailto:vsuciu@wisc.edu" TargetMode="External"/><Relationship Id="rId4" Type="http://schemas.openxmlformats.org/officeDocument/2006/relationships/hyperlink" Target="mailto:yshen82@wisc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Welcome + First Lecture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  <a:endParaRPr dirty="0"/>
          </a:p>
        </p:txBody>
      </p:sp>
      <p:sp>
        <p:nvSpPr>
          <p:cNvPr id="121" name="[reproducibility]"/>
          <p:cNvSpPr txBox="1"/>
          <p:nvPr/>
        </p:nvSpPr>
        <p:spPr>
          <a:xfrm>
            <a:off x="7398356" y="4806512"/>
            <a:ext cx="5120983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>
              <a:defRPr sz="5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[reproducibility]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cheduled Activities"/>
          <p:cNvSpPr txBox="1">
            <a:spLocks noGrp="1"/>
          </p:cNvSpPr>
          <p:nvPr>
            <p:ph type="title"/>
          </p:nvPr>
        </p:nvSpPr>
        <p:spPr>
          <a:xfrm>
            <a:off x="377309" y="163228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Scheduled Activities</a:t>
            </a:r>
          </a:p>
        </p:txBody>
      </p:sp>
      <p:sp>
        <p:nvSpPr>
          <p:cNvPr id="213" name="Lectures…"/>
          <p:cNvSpPr txBox="1"/>
          <p:nvPr/>
        </p:nvSpPr>
        <p:spPr>
          <a:xfrm>
            <a:off x="377309" y="1174954"/>
            <a:ext cx="11881366" cy="7343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2600" b="0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Lectures (MTWR 10:00 – 10:50 AM) (</a:t>
            </a:r>
            <a:r>
              <a:rPr lang="en-US" sz="2800" dirty="0">
                <a:solidFill>
                  <a:srgbClr val="00B050"/>
                </a:solidFill>
              </a:rPr>
              <a:t>2% </a:t>
            </a:r>
            <a:r>
              <a:rPr lang="en-US" sz="2800" dirty="0"/>
              <a:t>overall)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3100" indent="-457200" algn="l">
              <a:spcBef>
                <a:spcPts val="1300"/>
              </a:spcBef>
              <a:buSzPct val="100000"/>
              <a:buFontTx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Recommendation: use your laptop to take notes on the provided template notebook and another screen to follow along the lecture</a:t>
            </a:r>
          </a:p>
          <a:p>
            <a:pPr marL="673100" indent="-457200" algn="l">
              <a:spcBef>
                <a:spcPts val="1300"/>
              </a:spcBef>
              <a:buSzPct val="100000"/>
              <a:buFontTx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Attendance is required. Attendance recorded through Google forms</a:t>
            </a:r>
          </a:p>
          <a:p>
            <a:pPr marL="673100" indent="-457200" algn="l">
              <a:spcBef>
                <a:spcPts val="1300"/>
              </a:spcBef>
              <a:buSzPct val="100000"/>
              <a:buFontTx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14 drops out of 38 lectures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4200"/>
              </a:spcBef>
              <a:defRPr sz="2600" b="0"/>
            </a:pP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(TR 11:00 – 11:50 AM) (</a:t>
            </a:r>
            <a:r>
              <a:rPr lang="en-US" sz="2800" dirty="0">
                <a:solidFill>
                  <a:srgbClr val="00B050"/>
                </a:solidFill>
              </a:rPr>
              <a:t>4% </a:t>
            </a:r>
            <a:r>
              <a:rPr lang="en-US" sz="2800" dirty="0"/>
              <a:t>overall)</a:t>
            </a:r>
            <a:endParaRPr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 through lab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activities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320 staff will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circulate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around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breakout rooms 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Attendance is required. 6 drops out of 18 labs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 attendance points per lab:</a:t>
            </a:r>
          </a:p>
          <a:p>
            <a:pPr marL="673100" lvl="8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for arriving no later than 5 mins after the lab starts</a:t>
            </a:r>
          </a:p>
          <a:p>
            <a:pPr marL="673100" lvl="8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 for showing sufficient working progress (submit code and/or running results to Canvas at the end of the lab)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raded Work: Exams/Quizzes"/>
          <p:cNvSpPr txBox="1">
            <a:spLocks noGrp="1"/>
          </p:cNvSpPr>
          <p:nvPr>
            <p:ph type="title"/>
          </p:nvPr>
        </p:nvSpPr>
        <p:spPr>
          <a:xfrm>
            <a:off x="423863" y="476061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Quizzes</a:t>
            </a:r>
            <a:r>
              <a:rPr lang="en-US" dirty="0"/>
              <a:t> &amp; Exams</a:t>
            </a:r>
            <a:endParaRPr dirty="0"/>
          </a:p>
        </p:txBody>
      </p:sp>
      <p:sp>
        <p:nvSpPr>
          <p:cNvPr id="237" name="Final - 16%…"/>
          <p:cNvSpPr txBox="1"/>
          <p:nvPr/>
        </p:nvSpPr>
        <p:spPr>
          <a:xfrm>
            <a:off x="973261" y="6940550"/>
            <a:ext cx="74379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  <p:sp>
        <p:nvSpPr>
          <p:cNvPr id="238" name="Ten Online Quizzes - 1% each…"/>
          <p:cNvSpPr txBox="1"/>
          <p:nvPr/>
        </p:nvSpPr>
        <p:spPr>
          <a:xfrm>
            <a:off x="423863" y="1378406"/>
            <a:ext cx="10594247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Eight</a:t>
            </a:r>
            <a:r>
              <a:rPr sz="3200" dirty="0"/>
              <a:t> Online Quizzes </a:t>
            </a:r>
            <a:r>
              <a:rPr lang="en-US" sz="3200" dirty="0"/>
              <a:t>-</a:t>
            </a:r>
            <a:r>
              <a:rPr sz="3200" dirty="0"/>
              <a:t> </a:t>
            </a:r>
            <a:r>
              <a:rPr sz="3200" dirty="0">
                <a:solidFill>
                  <a:srgbClr val="00B050"/>
                </a:solidFill>
              </a:rPr>
              <a:t>1% </a:t>
            </a:r>
            <a:r>
              <a:rPr sz="3200" dirty="0"/>
              <a:t>each</a:t>
            </a:r>
            <a:r>
              <a:rPr lang="en-US" sz="3200" dirty="0"/>
              <a:t> (1 drop, </a:t>
            </a:r>
            <a:r>
              <a:rPr lang="en-US" sz="3200" dirty="0">
                <a:solidFill>
                  <a:srgbClr val="00B050"/>
                </a:solidFill>
              </a:rPr>
              <a:t>7%</a:t>
            </a:r>
            <a:r>
              <a:rPr lang="en-US" sz="3200" dirty="0"/>
              <a:t> 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cumulative, no time limit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Canvas, open book/notes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take together AT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SAME TIME with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members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(no help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from other human is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allowed)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defRPr sz="3200" b="0"/>
            </a:pPr>
            <a:r>
              <a:rPr lang="en-US" sz="3200" dirty="0"/>
              <a:t>Midterms - </a:t>
            </a:r>
            <a:r>
              <a:rPr lang="en-US" sz="3200" dirty="0">
                <a:solidFill>
                  <a:srgbClr val="00B050"/>
                </a:solidFill>
              </a:rPr>
              <a:t>11% </a:t>
            </a:r>
            <a:r>
              <a:rPr lang="en-US" sz="3200" dirty="0"/>
              <a:t>each (</a:t>
            </a:r>
            <a:r>
              <a:rPr lang="en-US" sz="3200" dirty="0">
                <a:solidFill>
                  <a:srgbClr val="00B050"/>
                </a:solidFill>
              </a:rPr>
              <a:t>22% </a:t>
            </a:r>
            <a:r>
              <a:rPr lang="en-US" sz="3200" dirty="0"/>
              <a:t>overall) </a:t>
            </a:r>
            <a:endParaRPr lang="en-US"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cumulative, individual, multi-choice, 50 minutes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one-page two-sided note sheet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Friday, June 30th, 7:00PM - 8:30PM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Friday, July 21st, 7:00PM - 8:30PM</a:t>
            </a:r>
            <a:endParaRPr lang="en-US" sz="3200" dirty="0"/>
          </a:p>
          <a:p>
            <a:pPr algn="l">
              <a:defRPr sz="3200" b="0"/>
            </a:pPr>
            <a:r>
              <a:rPr lang="en-US" sz="3200" dirty="0"/>
              <a:t>Final - </a:t>
            </a:r>
            <a:r>
              <a:rPr lang="en-US" sz="3200" dirty="0">
                <a:solidFill>
                  <a:srgbClr val="00B050"/>
                </a:solidFill>
              </a:rPr>
              <a:t>15%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cumulative, individual, multi-choice, 2 hours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two-page two-sided note sheet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Thursday, August 10th, 10:00AM - 12:30PM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sp>
        <p:nvSpPr>
          <p:cNvPr id="239" name="Midterms - 14% each…"/>
          <p:cNvSpPr txBox="1"/>
          <p:nvPr/>
        </p:nvSpPr>
        <p:spPr>
          <a:xfrm>
            <a:off x="973261" y="4527550"/>
            <a:ext cx="10265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endParaRPr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687263" y="578162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Projects</a:t>
            </a:r>
            <a:r>
              <a:rPr lang="en-US" dirty="0"/>
              <a:t> &amp; Surveys</a:t>
            </a:r>
            <a:endParaRPr dirty="0"/>
          </a:p>
        </p:txBody>
      </p:sp>
      <p:sp>
        <p:nvSpPr>
          <p:cNvPr id="242" name="7 Projects - 6% each…"/>
          <p:cNvSpPr txBox="1"/>
          <p:nvPr/>
        </p:nvSpPr>
        <p:spPr>
          <a:xfrm>
            <a:off x="687263" y="1601579"/>
            <a:ext cx="10610849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7 Projects - </a:t>
            </a:r>
            <a:r>
              <a:rPr lang="en-US" sz="3200" dirty="0">
                <a:solidFill>
                  <a:srgbClr val="00B050"/>
                </a:solidFill>
              </a:rPr>
              <a:t>7</a:t>
            </a:r>
            <a:r>
              <a:rPr sz="3200" dirty="0">
                <a:solidFill>
                  <a:srgbClr val="00B050"/>
                </a:solidFill>
              </a:rPr>
              <a:t>%</a:t>
            </a:r>
            <a:r>
              <a:rPr sz="3200" dirty="0"/>
              <a:t> 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49% </a:t>
            </a:r>
            <a:r>
              <a:rPr lang="en-US" sz="3200" dirty="0"/>
              <a:t>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format: python </a:t>
            </a:r>
            <a:r>
              <a:rPr dirty="0"/>
              <a:t>notebook</a:t>
            </a:r>
            <a:r>
              <a:rPr lang="en-US" dirty="0"/>
              <a:t> or </a:t>
            </a:r>
            <a:r>
              <a:rPr dirty="0"/>
              <a:t>module</a:t>
            </a:r>
            <a:r>
              <a:rPr lang="en-US" dirty="0"/>
              <a:t>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group </a:t>
            </a:r>
            <a:r>
              <a:rPr dirty="0"/>
              <a:t>part: you can optionally collaborate with </a:t>
            </a:r>
            <a:r>
              <a:rPr lang="en-US" dirty="0"/>
              <a:t>group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individual </a:t>
            </a:r>
            <a:r>
              <a:rPr dirty="0"/>
              <a:t>part: must be</a:t>
            </a:r>
            <a:r>
              <a:rPr lang="en-US" dirty="0"/>
              <a:t> done</a:t>
            </a:r>
            <a:r>
              <a:rPr dirty="0"/>
              <a:t> individually (only</a:t>
            </a:r>
            <a:r>
              <a:rPr lang="en-US" dirty="0"/>
              <a:t> receive</a:t>
            </a:r>
            <a:r>
              <a:rPr dirty="0"/>
              <a:t> help from 320 staff)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regular deadlines on course website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late days: overall 8 late days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hard deadline: 4 days after the regular deadline – maximum 2 late days; 10% score penalty per day after day 2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/>
              <a:t>with </a:t>
            </a:r>
            <a:r>
              <a:rPr dirty="0"/>
              <a:t>TA evaluation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clearing auto-grader on the submission portal (course website) is mandatory</a:t>
            </a:r>
          </a:p>
          <a:p>
            <a:pPr algn="l">
              <a:defRPr sz="3200" b="0"/>
            </a:pPr>
            <a:r>
              <a:rPr lang="en-US" sz="3200" dirty="0"/>
              <a:t>Surveys (</a:t>
            </a:r>
            <a:r>
              <a:rPr lang="en-US" sz="3200" dirty="0">
                <a:solidFill>
                  <a:srgbClr val="00B050"/>
                </a:solidFill>
              </a:rPr>
              <a:t>1% </a:t>
            </a:r>
            <a:r>
              <a:rPr lang="en-US" sz="3200" dirty="0"/>
              <a:t>overall)</a:t>
            </a:r>
          </a:p>
        </p:txBody>
      </p:sp>
    </p:spTree>
    <p:extLst>
      <p:ext uri="{BB962C8B-B14F-4D97-AF65-F5344CB8AC3E}">
        <p14:creationId xmlns:p14="http://schemas.microsoft.com/office/powerpoint/2010/main" val="38528075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78F9CB7-626B-D97F-CE82-FCACF7A2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302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Letter Grades</a:t>
            </a:r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6C7041D5-678A-361D-C1D5-F85CB4D38DDF}"/>
              </a:ext>
            </a:extLst>
          </p:cNvPr>
          <p:cNvSpPr txBox="1">
            <a:spLocks/>
          </p:cNvSpPr>
          <p:nvPr/>
        </p:nvSpPr>
        <p:spPr bwMode="auto">
          <a:xfrm>
            <a:off x="5740400" y="5132388"/>
            <a:ext cx="5029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596900" indent="-4572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93% - 100%: 		</a:t>
            </a:r>
            <a:r>
              <a:rPr lang="en-US" altLang="en-US" sz="3200" b="0" dirty="0">
                <a:solidFill>
                  <a:srgbClr val="00B050"/>
                </a:solidFill>
              </a:rPr>
              <a:t>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88% - 92.99%: 	</a:t>
            </a:r>
            <a:r>
              <a:rPr lang="en-US" altLang="en-US" sz="3200" b="0" dirty="0">
                <a:solidFill>
                  <a:srgbClr val="00B050"/>
                </a:solidFill>
              </a:rPr>
              <a:t>AB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80% - 87.99%: 	</a:t>
            </a:r>
            <a:r>
              <a:rPr lang="en-US" altLang="en-US" sz="3200" b="0" dirty="0">
                <a:solidFill>
                  <a:srgbClr val="00B050"/>
                </a:solidFill>
              </a:rPr>
              <a:t>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75% - 79.99%: 	</a:t>
            </a:r>
            <a:r>
              <a:rPr lang="en-US" altLang="en-US" sz="3200" b="0" dirty="0">
                <a:solidFill>
                  <a:srgbClr val="00B050"/>
                </a:solidFill>
              </a:rPr>
              <a:t>BC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70% - 74.99%: 	</a:t>
            </a:r>
            <a:r>
              <a:rPr lang="en-US" altLang="en-US" sz="3200" b="0" dirty="0">
                <a:solidFill>
                  <a:srgbClr val="00B050"/>
                </a:solidFill>
              </a:rPr>
              <a:t>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60% - 69.99%: 	</a:t>
            </a:r>
            <a:r>
              <a:rPr lang="en-US" altLang="en-US" sz="3200" b="0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E5C08A1A-908C-4AA2-CC06-B45CB78A2DF7}"/>
              </a:ext>
            </a:extLst>
          </p:cNvPr>
          <p:cNvSpPr txBox="1">
            <a:spLocks/>
          </p:cNvSpPr>
          <p:nvPr/>
        </p:nvSpPr>
        <p:spPr bwMode="auto">
          <a:xfrm>
            <a:off x="1495425" y="6003925"/>
            <a:ext cx="2808288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600" b="0"/>
              <a:t>Grade cut-offs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D72F4C47-244F-0702-D118-58B741402B13}"/>
              </a:ext>
            </a:extLst>
          </p:cNvPr>
          <p:cNvSpPr txBox="1">
            <a:spLocks/>
          </p:cNvSpPr>
          <p:nvPr/>
        </p:nvSpPr>
        <p:spPr bwMode="auto">
          <a:xfrm>
            <a:off x="952500" y="1889204"/>
            <a:ext cx="10545762" cy="3857466"/>
          </a:xfrm>
          <a:prstGeom prst="rect">
            <a:avLst/>
          </a:prstGeom>
          <a:noFill/>
          <a:ln>
            <a:noFill/>
          </a:ln>
          <a:effectLst/>
        </p:spPr>
        <p:txBody>
          <a:bodyPr lIns="50800" tIns="50800" rIns="50800" bIns="50800" anchor="ctr">
            <a:spAutoFit/>
          </a:bodyPr>
          <a:lstStyle>
            <a:lvl1pPr marL="571500" indent="-5715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final grade is based on sum of all points earned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grade does not depend on other students' grade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Scores will NOT be rounded up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major score changes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extra credits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  <a:p>
            <a:pPr marL="0" indent="0" algn="l" eaLnBrk="1">
              <a:defRPr/>
            </a:pPr>
            <a:endParaRPr lang="en-US" altLang="en-US" sz="2800" b="0" dirty="0"/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me Commitment"/>
          <p:cNvSpPr txBox="1">
            <a:spLocks noGrp="1"/>
          </p:cNvSpPr>
          <p:nvPr>
            <p:ph type="title"/>
          </p:nvPr>
        </p:nvSpPr>
        <p:spPr>
          <a:xfrm>
            <a:off x="682678" y="733685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Time Commitment</a:t>
            </a:r>
            <a:r>
              <a:rPr lang="en-US" dirty="0"/>
              <a:t> &amp; Academic Conduct</a:t>
            </a:r>
            <a:endParaRPr dirty="0"/>
          </a:p>
        </p:txBody>
      </p:sp>
      <p:sp>
        <p:nvSpPr>
          <p:cNvPr id="248" name="Observations…"/>
          <p:cNvSpPr txBox="1"/>
          <p:nvPr/>
        </p:nvSpPr>
        <p:spPr>
          <a:xfrm>
            <a:off x="682677" y="1965046"/>
            <a:ext cx="11233097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Project commitment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10</a:t>
            </a:r>
            <a:r>
              <a:rPr lang="en-US" dirty="0"/>
              <a:t>-</a:t>
            </a:r>
            <a:r>
              <a:rPr dirty="0"/>
              <a:t>12 hours per project is typical</a:t>
            </a:r>
            <a:r>
              <a:rPr lang="en-US" dirty="0"/>
              <a:t> (2-4 hours can be done in labs)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20% of students sometimes spend 20+ hours on some projects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recommendation: start early and be proactive</a:t>
            </a:r>
            <a:endParaRPr dirty="0"/>
          </a:p>
        </p:txBody>
      </p:sp>
      <p:sp>
        <p:nvSpPr>
          <p:cNvPr id="249" name="Typical Weekly Expectations…"/>
          <p:cNvSpPr txBox="1"/>
          <p:nvPr/>
        </p:nvSpPr>
        <p:spPr>
          <a:xfrm>
            <a:off x="682678" y="4205182"/>
            <a:ext cx="11465609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Typical Weekly Expectations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 dirty="0"/>
              <a:t>hours - lecture/lab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  <a:r>
              <a:rPr dirty="0"/>
              <a:t> hours - project coding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/>
              <a:t> hours - reading/quizzes/</a:t>
            </a:r>
            <a:r>
              <a:rPr dirty="0" err="1"/>
              <a:t>etc</a:t>
            </a:r>
            <a:endParaRPr dirty="0"/>
          </a:p>
        </p:txBody>
      </p:sp>
      <p:sp>
        <p:nvSpPr>
          <p:cNvPr id="3" name="Observations…">
            <a:extLst>
              <a:ext uri="{FF2B5EF4-FFF2-40B4-BE49-F238E27FC236}">
                <a16:creationId xmlns:a16="http://schemas.microsoft.com/office/drawing/2014/main" id="{FC6014EF-E0DA-CACA-20CD-12FE6C027CC6}"/>
              </a:ext>
            </a:extLst>
          </p:cNvPr>
          <p:cNvSpPr txBox="1"/>
          <p:nvPr/>
        </p:nvSpPr>
        <p:spPr>
          <a:xfrm>
            <a:off x="682678" y="6629984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Academic Conduct</a:t>
            </a:r>
            <a:endParaRPr dirty="0"/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Read syllabus to make sure you know what is and isn’t acceptable.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We will run plagiarism detector on project submissions.</a:t>
            </a:r>
          </a:p>
        </p:txBody>
      </p:sp>
      <p:sp>
        <p:nvSpPr>
          <p:cNvPr id="4" name="Please talk to me if you're feeling overwhelmed with 320 or your semester in general!">
            <a:extLst>
              <a:ext uri="{FF2B5EF4-FFF2-40B4-BE49-F238E27FC236}">
                <a16:creationId xmlns:a16="http://schemas.microsoft.com/office/drawing/2014/main" id="{9C03ABE1-3962-463B-41FF-33A89515B63A}"/>
              </a:ext>
            </a:extLst>
          </p:cNvPr>
          <p:cNvSpPr txBox="1"/>
          <p:nvPr/>
        </p:nvSpPr>
        <p:spPr>
          <a:xfrm>
            <a:off x="7478390" y="4636069"/>
            <a:ext cx="4824735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Please talk to me if you're feeling overwhelmed with 320 or your semester in general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ading: same as 220/301 and some others..."/>
          <p:cNvSpPr txBox="1">
            <a:spLocks noGrp="1"/>
          </p:cNvSpPr>
          <p:nvPr>
            <p:ph type="title"/>
          </p:nvPr>
        </p:nvSpPr>
        <p:spPr>
          <a:xfrm>
            <a:off x="952500" y="838235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dirty="0"/>
              <a:t>Reading: same as 220/301 and some others...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7" y="2372791"/>
            <a:ext cx="31750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33" y="2372791"/>
            <a:ext cx="3148420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I'll post links to other online articles and my own notes"/>
          <p:cNvSpPr txBox="1"/>
          <p:nvPr/>
        </p:nvSpPr>
        <p:spPr>
          <a:xfrm>
            <a:off x="3215443" y="7479541"/>
            <a:ext cx="657391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post links to other online articles and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notes</a:t>
            </a:r>
            <a:endParaRPr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1" name="Lectures don't assume any reading prior to class"/>
          <p:cNvSpPr txBox="1"/>
          <p:nvPr/>
        </p:nvSpPr>
        <p:spPr>
          <a:xfrm>
            <a:off x="2931711" y="8368540"/>
            <a:ext cx="71413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Lectures don't assume any reading prior to class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ps for 320 Success"/>
          <p:cNvSpPr txBox="1">
            <a:spLocks noGrp="1"/>
          </p:cNvSpPr>
          <p:nvPr>
            <p:ph type="title"/>
          </p:nvPr>
        </p:nvSpPr>
        <p:spPr>
          <a:xfrm>
            <a:off x="952500" y="568793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Tips for 320 Success</a:t>
            </a:r>
          </a:p>
        </p:txBody>
      </p:sp>
      <p:sp>
        <p:nvSpPr>
          <p:cNvPr id="264" name="Just show up!…"/>
          <p:cNvSpPr txBox="1"/>
          <p:nvPr/>
        </p:nvSpPr>
        <p:spPr>
          <a:xfrm>
            <a:off x="973261" y="1733550"/>
            <a:ext cx="11092780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Just show up</a:t>
            </a:r>
            <a:endParaRPr lang="en-US" dirty="0"/>
          </a:p>
          <a:p>
            <a:pPr algn="l">
              <a:buSzPct val="100000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     </a:t>
            </a:r>
            <a:r>
              <a:rPr dirty="0"/>
              <a:t>Get 100% on </a:t>
            </a:r>
            <a:r>
              <a:rPr lang="en-US" dirty="0"/>
              <a:t>attendance</a:t>
            </a:r>
            <a:r>
              <a:rPr dirty="0"/>
              <a:t>, don't miss quizzes, submit group</a:t>
            </a:r>
            <a:r>
              <a:rPr lang="en-US" dirty="0"/>
              <a:t> </a:t>
            </a:r>
            <a:r>
              <a:rPr dirty="0"/>
              <a:t>work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2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Use office hours</a:t>
            </a:r>
            <a:endParaRPr lang="en-US" dirty="0"/>
          </a:p>
          <a:p>
            <a:pPr algn="l">
              <a:buSzPct val="100000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Do labs before projects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4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Take the lead on group collaboration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Learn debugging</a:t>
            </a:r>
            <a:br>
              <a:rPr dirty="0"/>
            </a:br>
            <a:endParaRPr dirty="0"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Run the tester often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7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If you're struggling, reach out -- the sooner, the better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day's Lecture:…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1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next lecture">
            <a:extLst>
              <a:ext uri="{FF2B5EF4-FFF2-40B4-BE49-F238E27FC236}">
                <a16:creationId xmlns:a16="http://schemas.microsoft.com/office/drawing/2014/main" id="{88CF086B-93BB-079D-22E6-20CE1EF2BA57}"/>
              </a:ext>
            </a:extLst>
          </p:cNvPr>
          <p:cNvSpPr txBox="1"/>
          <p:nvPr/>
        </p:nvSpPr>
        <p:spPr>
          <a:xfrm>
            <a:off x="6410672" y="5370525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next lecture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CC9F633-F860-A7AD-E2A7-113C6BA55359}"/>
              </a:ext>
            </a:extLst>
          </p:cNvPr>
          <p:cNvSpPr/>
          <p:nvPr/>
        </p:nvSpPr>
        <p:spPr>
          <a:xfrm flipH="1">
            <a:off x="5142161" y="5648078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AA503297-1312-5275-2D10-F2217E2E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0471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Who am I?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E1778EB-DB17-DEFB-FB5E-24F83D3A59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59858"/>
            <a:ext cx="7378700" cy="4321175"/>
          </a:xfrm>
        </p:spPr>
        <p:txBody>
          <a:bodyPr anchor="t">
            <a:noAutofit/>
          </a:bodyPr>
          <a:lstStyle/>
          <a:p>
            <a:pPr marL="452438" indent="-317500" eaLnBrk="1">
              <a:buSzTx/>
              <a:buFontTx/>
              <a:buNone/>
            </a:pPr>
            <a:r>
              <a:rPr lang="en-US" alt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Yiyin</a:t>
            </a: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Shen 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 PhD student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Email: </a:t>
            </a:r>
            <a:r>
              <a:rPr lang="en-US" altLang="en-US" u="sng" dirty="0">
                <a:solidFill>
                  <a:schemeClr val="accent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yshen82@wisc.edu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Research Interest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 Education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 Language Models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Teaching Experience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CS320 TA =&gt; Head TA =&gt; Instructor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CS220, CS402 Guest Lectures</a:t>
            </a:r>
          </a:p>
          <a:p>
            <a:pPr marL="134938" indent="0" eaLnBrk="1">
              <a:spcBef>
                <a:spcPct val="0"/>
              </a:spcBef>
              <a:buNone/>
            </a:pP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1B0CF-85C0-DF70-9881-70458B82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39" y="2359858"/>
            <a:ext cx="3604080" cy="48054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lang="en-US" b="1" dirty="0"/>
              <a:t>per</a:t>
            </a:r>
            <a:r>
              <a:rPr b="1" dirty="0"/>
              <a:t>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o are You?"/>
          <p:cNvSpPr txBox="1">
            <a:spLocks noGrp="1"/>
          </p:cNvSpPr>
          <p:nvPr>
            <p:ph type="title"/>
          </p:nvPr>
        </p:nvSpPr>
        <p:spPr>
          <a:xfrm>
            <a:off x="952500" y="1085447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Who are You?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0" name="Please fill this form (due today):…"/>
          <p:cNvSpPr txBox="1"/>
          <p:nvPr/>
        </p:nvSpPr>
        <p:spPr>
          <a:xfrm>
            <a:off x="952500" y="2173530"/>
            <a:ext cx="7410683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 b="0"/>
            </a:pP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Year in school? </a:t>
            </a:r>
          </a:p>
          <a:p>
            <a:pPr algn="l">
              <a:defRPr sz="2700" b="0"/>
            </a:pP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Major?</a:t>
            </a:r>
          </a:p>
          <a:p>
            <a:pPr algn="l">
              <a:defRPr sz="2700" b="0"/>
            </a:pPr>
            <a:endParaRPr lang="en-US" sz="32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l">
              <a:defRPr sz="2700" b="0"/>
            </a:pP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Please fill </a:t>
            </a: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out the Student Information</a:t>
            </a: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 for</a:t>
            </a: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m:</a:t>
            </a:r>
          </a:p>
          <a:p>
            <a:pPr algn="l">
              <a:defRPr sz="2700" b="0"/>
            </a:pP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(due Wed, June 7</a:t>
            </a:r>
            <a:r>
              <a:rPr lang="en-US" sz="3200" b="0" baseline="30000" dirty="0">
                <a:latin typeface="Gill Sans" panose="020B0502020104020203" pitchFamily="34" charset="-79"/>
                <a:cs typeface="Gill Sans" panose="020B0502020104020203" pitchFamily="34" charset="-79"/>
              </a:rPr>
              <a:t>th</a:t>
            </a: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):</a:t>
            </a:r>
            <a:endParaRPr sz="32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l">
              <a:defRPr sz="2700" b="0"/>
            </a:pP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  <a:hlinkClick r:id="rId2"/>
              </a:rPr>
              <a:t>https://forms.gle/bSGCkxBW7MPGGeHQ6</a:t>
            </a: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  <a:p>
            <a:pPr algn="l">
              <a:defRPr sz="2700" b="0"/>
            </a:pP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Why?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 me get to know you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Get </a:t>
            </a: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survey</a:t>
            </a: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credit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Group formation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dirty="0"/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dirty="0"/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rPr dirty="0"/>
              <a:t>operation</a:t>
            </a:r>
          </a:p>
          <a:p>
            <a:pPr>
              <a:defRPr b="0"/>
            </a:pPr>
            <a:r>
              <a:rPr dirty="0"/>
              <a:t>ADD</a:t>
            </a:r>
          </a:p>
          <a:p>
            <a:pPr>
              <a:defRPr b="0"/>
            </a:pPr>
            <a:r>
              <a:rPr dirty="0"/>
              <a:t>SUB</a:t>
            </a:r>
          </a:p>
          <a:p>
            <a:pPr>
              <a:defRPr b="0"/>
            </a:pPr>
            <a:r>
              <a:rPr dirty="0"/>
              <a:t>JUMP</a:t>
            </a:r>
          </a:p>
          <a:p>
            <a:pPr>
              <a:defRPr b="0"/>
            </a:pPr>
            <a:r>
              <a:rPr dirty="0"/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3376" y="2415480"/>
            <a:ext cx="378949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dirty="0" err="1"/>
              <a:t>i</a:t>
            </a:r>
            <a:r>
              <a:rPr dirty="0"/>
              <a:t>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lang="en-US" dirty="0"/>
              <a:t># what line next?</a:t>
            </a:r>
            <a:endParaRPr dirty="0"/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350240"/>
            <a:ext cx="38338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9456973" y="3985703"/>
            <a:ext cx="12567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operand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633B9B1A-D94A-2278-932C-6F2E8430535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8148B210-3DA4-8745-206A-878A2DCE14A5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0" name="0">
            <a:extLst>
              <a:ext uri="{FF2B5EF4-FFF2-40B4-BE49-F238E27FC236}">
                <a16:creationId xmlns:a16="http://schemas.microsoft.com/office/drawing/2014/main" id="{B39A4E23-6B6A-B4F8-883C-06FAB9B79B75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1" name="0">
            <a:extLst>
              <a:ext uri="{FF2B5EF4-FFF2-40B4-BE49-F238E27FC236}">
                <a16:creationId xmlns:a16="http://schemas.microsoft.com/office/drawing/2014/main" id="{B425969E-1465-B9F6-66B9-DE2252022DCA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2" name="0">
            <a:extLst>
              <a:ext uri="{FF2B5EF4-FFF2-40B4-BE49-F238E27FC236}">
                <a16:creationId xmlns:a16="http://schemas.microsoft.com/office/drawing/2014/main" id="{E50A5EE5-C25E-DAC6-0230-2AABC08F9A72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3" name="0">
            <a:extLst>
              <a:ext uri="{FF2B5EF4-FFF2-40B4-BE49-F238E27FC236}">
                <a16:creationId xmlns:a16="http://schemas.microsoft.com/office/drawing/2014/main" id="{0D352A4E-1F85-AD89-F653-15E323DBDF92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" name="0">
            <a:extLst>
              <a:ext uri="{FF2B5EF4-FFF2-40B4-BE49-F238E27FC236}">
                <a16:creationId xmlns:a16="http://schemas.microsoft.com/office/drawing/2014/main" id="{0E019B4C-5FE8-8623-12BE-3C35EB9D5131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8518C32-9B96-96BF-9997-D9675C8074AC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5</a:t>
            </a:r>
          </a:p>
        </p:txBody>
      </p:sp>
      <p:sp>
        <p:nvSpPr>
          <p:cNvPr id="26" name="2">
            <a:extLst>
              <a:ext uri="{FF2B5EF4-FFF2-40B4-BE49-F238E27FC236}">
                <a16:creationId xmlns:a16="http://schemas.microsoft.com/office/drawing/2014/main" id="{0F555A0E-F7B8-1DBF-9DD2-5E334CA86B09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7" name="33">
            <a:extLst>
              <a:ext uri="{FF2B5EF4-FFF2-40B4-BE49-F238E27FC236}">
                <a16:creationId xmlns:a16="http://schemas.microsoft.com/office/drawing/2014/main" id="{ADA63ECB-78C7-9D65-FEB5-7ED2F6018E9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64042DC8-826E-D5EC-59ED-3A9B10E553C0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9" name="0">
            <a:extLst>
              <a:ext uri="{FF2B5EF4-FFF2-40B4-BE49-F238E27FC236}">
                <a16:creationId xmlns:a16="http://schemas.microsoft.com/office/drawing/2014/main" id="{650FEF7C-0A3E-A94D-9066-C0760EA6EB2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7ED42CA4-7117-D33D-1777-886A35D3F6D4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4" name="Connection Line">
            <a:extLst>
              <a:ext uri="{FF2B5EF4-FFF2-40B4-BE49-F238E27FC236}">
                <a16:creationId xmlns:a16="http://schemas.microsoft.com/office/drawing/2014/main" id="{488B28E7-A616-1DC7-80CD-83BC0D9482A3}"/>
              </a:ext>
            </a:extLst>
          </p:cNvPr>
          <p:cNvSpPr/>
          <p:nvPr/>
        </p:nvSpPr>
        <p:spPr>
          <a:xfrm>
            <a:off x="9701965" y="4457627"/>
            <a:ext cx="45719" cy="37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23A0D10-1614-D2CD-B845-6C8ED2FA9356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" name="...">
            <a:extLst>
              <a:ext uri="{FF2B5EF4-FFF2-40B4-BE49-F238E27FC236}">
                <a16:creationId xmlns:a16="http://schemas.microsoft.com/office/drawing/2014/main" id="{54189685-1322-FF0D-4D3A-9BC3136AD7A6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39" name="...">
            <a:extLst>
              <a:ext uri="{FF2B5EF4-FFF2-40B4-BE49-F238E27FC236}">
                <a16:creationId xmlns:a16="http://schemas.microsoft.com/office/drawing/2014/main" id="{5C2134AE-A97E-10A0-2555-16FF6C136367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  <p:sp>
        <p:nvSpPr>
          <p:cNvPr id="3" name="0">
            <a:extLst>
              <a:ext uri="{FF2B5EF4-FFF2-40B4-BE49-F238E27FC236}">
                <a16:creationId xmlns:a16="http://schemas.microsoft.com/office/drawing/2014/main" id="{59F89A66-5272-A6DD-A1D7-81E66D2D4904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FFDC212-0B4D-640A-49D8-0B8EB76CA1BF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AB629F04-4AE4-F611-1974-64A4588EAD0B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A3CEC045-9280-C9D2-BF44-1F0A324E4878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C6CFD8E2-0F6E-CF66-B060-E08CD58B5B6A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7B965423-BF98-3CAF-6DC4-616BCEC492B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" name="0">
            <a:extLst>
              <a:ext uri="{FF2B5EF4-FFF2-40B4-BE49-F238E27FC236}">
                <a16:creationId xmlns:a16="http://schemas.microsoft.com/office/drawing/2014/main" id="{F82423BA-D344-F386-F889-422240A575B4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50A0FC69-F231-E307-7A00-42256A9D8C59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774F1004-4E33-661B-EDC6-87B81899EA5C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2" name="33">
            <a:extLst>
              <a:ext uri="{FF2B5EF4-FFF2-40B4-BE49-F238E27FC236}">
                <a16:creationId xmlns:a16="http://schemas.microsoft.com/office/drawing/2014/main" id="{5B12177D-097D-2AB4-909A-08017A77D527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8">
            <a:extLst>
              <a:ext uri="{FF2B5EF4-FFF2-40B4-BE49-F238E27FC236}">
                <a16:creationId xmlns:a16="http://schemas.microsoft.com/office/drawing/2014/main" id="{758F45F1-2A31-D964-5E7C-B0E8D830198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4" name="0">
            <a:extLst>
              <a:ext uri="{FF2B5EF4-FFF2-40B4-BE49-F238E27FC236}">
                <a16:creationId xmlns:a16="http://schemas.microsoft.com/office/drawing/2014/main" id="{FF38F25F-9B96-B9A7-6303-FB07FF51B9BD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7973EF27-3E4F-30DD-5F97-9C307235903E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7C76AE4-AE6D-9362-EAC3-362C868C008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72448283-3411-1EFF-CC4B-D6D7D49295B2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8ADBD7FB-0F1D-CFCD-94A4-E4B365039328}"/>
              </a:ext>
            </a:extLst>
          </p:cNvPr>
          <p:cNvSpPr/>
          <p:nvPr/>
        </p:nvSpPr>
        <p:spPr>
          <a:xfrm>
            <a:off x="6670055" y="4942852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D21E52DF-6832-5038-AEFD-831605F61D3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60D97CDB-0D65-F3FD-0F17-44045DAA01C2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881ECCD3-F12A-990A-D483-655EC85696CE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DC44B72A-E979-2852-A377-E94282B6F643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4D3A7263-7CAF-7F6E-D193-7C52E38EC0FC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5CD4E32F-DADE-5D85-71C1-3948397AEEED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8EF71B99-19EC-F56E-E5E2-150107A536F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C74EC965-F271-03E7-7850-3F0344B43B2A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FB2A839-E491-2511-636F-A8E15BCC696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6A22385F-C522-3FBF-A6B4-2D51CB478C98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DD40E807-8F83-A35A-175B-A132E752A2C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A2334BC8-F160-965B-FDAE-7E9F8ED78A22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BC6CE10F-DB03-FF57-1BFB-57A0B5CF8F53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812DE854-7F42-5B20-1A0B-B74E2B67DA1F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168034FC-0020-6A97-FFD9-DF271C52963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7522A4A2-8966-A199-C3B6-5AF11EF8428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C898D2F-E5ED-67E5-7CBF-69E9AFF3EE91}"/>
              </a:ext>
            </a:extLst>
          </p:cNvPr>
          <p:cNvSpPr/>
          <p:nvPr/>
        </p:nvSpPr>
        <p:spPr>
          <a:xfrm>
            <a:off x="8065370" y="4942853"/>
            <a:ext cx="20468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04B21044-389C-A360-1F2A-B5893FA680B4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82AC2E70-759D-C525-C1FD-F3450C0CE16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1D4C43A5-907C-7E56-CFDB-4637529C24F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CE68773C-DB15-2CE0-F024-2640EF84311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B5EF1EF0-5B62-637D-5942-C90CA2FF831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26A9BD93-7794-D8EE-2032-4C2A46CBF7F8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7C7FD89B-0453-96CE-0F22-1719F78B5A80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E5C56227-01A5-7710-1B1E-AD2FF5C317B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1211EFDC-6ECB-B12D-4EB8-E478A05F096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456BD11-4FF2-8F67-EED2-4C5F77748174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9128D9-2CA6-18E2-EDD7-B9ADEC84F898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F24BCB13-D9AC-703B-60BE-28E417E24EFD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3D27F7B8-ED5B-3415-DD9E-00BADCA63E0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47D5898-407A-B50D-B554-9A57F8E842B1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575F5DA8-5AAC-64F3-496E-66723E52A9A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F4DDC0B4-4D39-25B9-89CC-21C8C33E1BA5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6BFCFD5C-7962-077E-D37A-28B0516E612E}"/>
              </a:ext>
            </a:extLst>
          </p:cNvPr>
          <p:cNvSpPr/>
          <p:nvPr/>
        </p:nvSpPr>
        <p:spPr>
          <a:xfrm>
            <a:off x="10217733" y="4942853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B24A9DF0-F6B2-5B11-4D66-409851C54B5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8106116" y="4942852"/>
            <a:ext cx="189641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>
            <a:off x="8044867" y="3656183"/>
            <a:ext cx="346149" cy="120156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8">
            <a:extLst>
              <a:ext uri="{FF2B5EF4-FFF2-40B4-BE49-F238E27FC236}">
                <a16:creationId xmlns:a16="http://schemas.microsoft.com/office/drawing/2014/main" id="{4F07FA93-264B-3172-6C02-970F6999253A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123BDE9-A282-10C3-EBC3-1626C9D01642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6" name="...">
            <a:extLst>
              <a:ext uri="{FF2B5EF4-FFF2-40B4-BE49-F238E27FC236}">
                <a16:creationId xmlns:a16="http://schemas.microsoft.com/office/drawing/2014/main" id="{A5001859-8DDF-8849-9B0F-90FFD2BF3144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" name="...">
            <a:extLst>
              <a:ext uri="{FF2B5EF4-FFF2-40B4-BE49-F238E27FC236}">
                <a16:creationId xmlns:a16="http://schemas.microsoft.com/office/drawing/2014/main" id="{D19A9644-FFAA-E277-A108-47755A91D60B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B4917B92-3D66-2F71-97E9-A47CC66D8657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F22D5CB6-8167-02C8-CCCE-1C5C33E156B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EBB0ABD2-123A-194A-C7A3-F3EB535B5ED4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74856BFE-7D7A-017E-6A62-DEF687B7B1D4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1A248D81-3CA5-0A2D-39A7-30596ACB38E6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65A076B1-19BD-57EB-B5F8-011FA7B41F57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B3C91DC0-C418-963F-F523-028A2407AEA2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A346D38B-A38A-76F4-F3F7-05F004BC9B1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E6B03DC-C9A1-9990-1231-30B7D7962FDE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9E0E5156-C5D7-23C8-7679-D556D6965BA2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382C3E95-F01B-4CBE-7C9D-DA43B13A666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2D08D7EE-20A7-C0AA-7573-40854AA0B63A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ABE4E049-0F61-11E8-E892-508E054B7EE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AFB98A5-7CBB-6A43-DD96-3D41BE4D696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5FB7AE1D-9067-D9D4-B2D8-C27C36C9CF3E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7AD3AD26-FCCC-95B9-63BC-51FCE75BA72C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77C42F80-74D8-52F1-E9E3-FF080E2F0F63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BE7B73EE-BCC1-6C94-A56B-D537DB90A762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BC8931E-1A39-A6E6-8B29-51ECFE9A445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EC068C8A-A195-217F-9B6B-26925F50CB3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013CAD81-9C19-E035-394C-CB950E681C9B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DB8EE448-AB6F-5532-4C3C-50DC82950068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29074367-5FE0-0D8B-E0D4-6EC2E32B752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EE5A21B4-5E65-C593-214B-D4F0362CA19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3E339075-FF24-A05A-04CB-E06BB7B7C285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C290E9-44E7-8A84-97B9-F5995E9E310D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5AF95359-47A7-97B1-D3E5-8E77256ED88B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FB8B5BF5-2517-6D60-A016-E1113D1BB831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911A020-02A5-3927-A3E7-3F44E9A3C6A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62DC02CA-EC16-D5F0-B3B7-9C881B901050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6E868909-6027-7FF4-B986-F92570DAC00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514135AD-6572-9CCA-CCE6-25B2DBC6E528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S 320"/>
          <p:cNvSpPr/>
          <p:nvPr/>
        </p:nvSpPr>
        <p:spPr>
          <a:xfrm>
            <a:off x="637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320</a:t>
            </a:r>
          </a:p>
        </p:txBody>
      </p:sp>
      <p:sp>
        <p:nvSpPr>
          <p:cNvPr id="143" name="CS 220"/>
          <p:cNvSpPr/>
          <p:nvPr/>
        </p:nvSpPr>
        <p:spPr>
          <a:xfrm>
            <a:off x="637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220</a:t>
            </a:r>
          </a:p>
        </p:txBody>
      </p:sp>
      <p:sp>
        <p:nvSpPr>
          <p:cNvPr id="144" name="STAT 340"/>
          <p:cNvSpPr/>
          <p:nvPr/>
        </p:nvSpPr>
        <p:spPr>
          <a:xfrm>
            <a:off x="866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340</a:t>
            </a:r>
          </a:p>
        </p:txBody>
      </p:sp>
      <p:sp>
        <p:nvSpPr>
          <p:cNvPr id="145" name="STAT 240"/>
          <p:cNvSpPr/>
          <p:nvPr/>
        </p:nvSpPr>
        <p:spPr>
          <a:xfrm>
            <a:off x="866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240</a:t>
            </a:r>
          </a:p>
        </p:txBody>
      </p:sp>
      <p:sp>
        <p:nvSpPr>
          <p:cNvPr id="146" name="Related courses"/>
          <p:cNvSpPr txBox="1">
            <a:spLocks noGrp="1"/>
          </p:cNvSpPr>
          <p:nvPr>
            <p:ph type="title"/>
          </p:nvPr>
        </p:nvSpPr>
        <p:spPr>
          <a:xfrm>
            <a:off x="425038" y="400141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Related courses</a:t>
            </a:r>
          </a:p>
        </p:txBody>
      </p:sp>
      <p:sp>
        <p:nvSpPr>
          <p:cNvPr id="147" name="L I S 461"/>
          <p:cNvSpPr/>
          <p:nvPr/>
        </p:nvSpPr>
        <p:spPr>
          <a:xfrm>
            <a:off x="10822379" y="5556506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 I S 461</a:t>
            </a:r>
          </a:p>
        </p:txBody>
      </p:sp>
      <p:grpSp>
        <p:nvGrpSpPr>
          <p:cNvPr id="150" name="Upper Level Data Science"/>
          <p:cNvGrpSpPr/>
          <p:nvPr/>
        </p:nvGrpSpPr>
        <p:grpSpPr>
          <a:xfrm>
            <a:off x="6307195" y="1636859"/>
            <a:ext cx="6272567" cy="1153799"/>
            <a:chOff x="0" y="0"/>
            <a:chExt cx="6272565" cy="1153797"/>
          </a:xfrm>
        </p:grpSpPr>
        <p:sp>
          <p:nvSpPr>
            <p:cNvPr id="149" name="Upper Level Data Science"/>
            <p:cNvSpPr/>
            <p:nvPr/>
          </p:nvSpPr>
          <p:spPr>
            <a:xfrm>
              <a:off x="50800" y="50800"/>
              <a:ext cx="6170966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Data Science</a:t>
              </a:r>
            </a:p>
          </p:txBody>
        </p:sp>
        <p:pic>
          <p:nvPicPr>
            <p:cNvPr id="148" name="Upper Level Data Science Upper Level Data Science" descr="Upper Level Data Science Upper Level Data Scien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72566" cy="1153798"/>
            </a:xfrm>
            <a:prstGeom prst="rect">
              <a:avLst/>
            </a:prstGeom>
            <a:effectLst/>
          </p:spPr>
        </p:pic>
      </p:grpSp>
      <p:grpSp>
        <p:nvGrpSpPr>
          <p:cNvPr id="153" name="Upper Level Computer Science"/>
          <p:cNvGrpSpPr/>
          <p:nvPr/>
        </p:nvGrpSpPr>
        <p:grpSpPr>
          <a:xfrm>
            <a:off x="425038" y="1636859"/>
            <a:ext cx="5600393" cy="1153799"/>
            <a:chOff x="0" y="0"/>
            <a:chExt cx="5600391" cy="1153797"/>
          </a:xfrm>
        </p:grpSpPr>
        <p:sp>
          <p:nvSpPr>
            <p:cNvPr id="152" name="Upper Level Computer Science"/>
            <p:cNvSpPr/>
            <p:nvPr/>
          </p:nvSpPr>
          <p:spPr>
            <a:xfrm>
              <a:off x="50800" y="50800"/>
              <a:ext cx="5498792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Computer Science</a:t>
              </a:r>
            </a:p>
          </p:txBody>
        </p:sp>
        <p:pic>
          <p:nvPicPr>
            <p:cNvPr id="151" name="Upper Level Computer Science Upper Level Computer Science" descr="Upper Level Computer Science Upper Level Computer Scienc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00392" cy="1153798"/>
            </a:xfrm>
            <a:prstGeom prst="rect">
              <a:avLst/>
            </a:prstGeom>
            <a:effectLst/>
          </p:spPr>
        </p:pic>
      </p:grpSp>
      <p:sp>
        <p:nvSpPr>
          <p:cNvPr id="154" name="CS 354"/>
          <p:cNvSpPr/>
          <p:nvPr/>
        </p:nvSpPr>
        <p:spPr>
          <a:xfrm>
            <a:off x="104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354</a:t>
            </a:r>
          </a:p>
        </p:txBody>
      </p:sp>
      <p:sp>
        <p:nvSpPr>
          <p:cNvPr id="155" name="CS 252"/>
          <p:cNvSpPr/>
          <p:nvPr/>
        </p:nvSpPr>
        <p:spPr>
          <a:xfrm>
            <a:off x="104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252</a:t>
            </a:r>
          </a:p>
        </p:txBody>
      </p:sp>
      <p:sp>
        <p:nvSpPr>
          <p:cNvPr id="156" name="CS 300"/>
          <p:cNvSpPr/>
          <p:nvPr/>
        </p:nvSpPr>
        <p:spPr>
          <a:xfrm>
            <a:off x="383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7" name="CS 200"/>
          <p:cNvSpPr/>
          <p:nvPr/>
        </p:nvSpPr>
        <p:spPr>
          <a:xfrm>
            <a:off x="383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200</a:t>
            </a:r>
          </a:p>
        </p:txBody>
      </p:sp>
      <p:sp>
        <p:nvSpPr>
          <p:cNvPr id="158" name="CS 300"/>
          <p:cNvSpPr/>
          <p:nvPr/>
        </p:nvSpPr>
        <p:spPr>
          <a:xfrm>
            <a:off x="3837379" y="366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CS </a:t>
            </a:r>
            <a:r>
              <a:rPr lang="en-US" dirty="0"/>
              <a:t>4</a:t>
            </a:r>
            <a:r>
              <a:rPr dirty="0"/>
              <a:t>00</a:t>
            </a:r>
          </a:p>
        </p:txBody>
      </p:sp>
      <p:sp>
        <p:nvSpPr>
          <p:cNvPr id="159" name="Line"/>
          <p:cNvSpPr/>
          <p:nvPr/>
        </p:nvSpPr>
        <p:spPr>
          <a:xfrm flipV="1">
            <a:off x="1862555" y="3004501"/>
            <a:ext cx="1" cy="1875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 flipV="1">
            <a:off x="4617478" y="2939058"/>
            <a:ext cx="1" cy="5766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 flipV="1">
            <a:off x="7157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9443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V="1">
            <a:off x="11602478" y="2844760"/>
            <a:ext cx="1" cy="26576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4617478" y="449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461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82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715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944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systems…"/>
          <p:cNvSpPr txBox="1"/>
          <p:nvPr/>
        </p:nvSpPr>
        <p:spPr>
          <a:xfrm>
            <a:off x="1304440" y="7175448"/>
            <a:ext cx="10380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170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171" name="data programming…"/>
          <p:cNvSpPr txBox="1"/>
          <p:nvPr/>
        </p:nvSpPr>
        <p:spPr>
          <a:xfrm>
            <a:off x="6005176" y="7175448"/>
            <a:ext cx="23046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172" name="data modeling…"/>
          <p:cNvSpPr txBox="1"/>
          <p:nvPr/>
        </p:nvSpPr>
        <p:spPr>
          <a:xfrm>
            <a:off x="8542398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173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ethics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5481181" y="5310695"/>
            <a:ext cx="812595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P1 (Project 1) will help 300-to-320 students pickup Python."/>
          <p:cNvSpPr txBox="1"/>
          <p:nvPr/>
        </p:nvSpPr>
        <p:spPr>
          <a:xfrm>
            <a:off x="1660529" y="8647255"/>
            <a:ext cx="968374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P1 (Project </a:t>
            </a:r>
            <a:r>
              <a:rPr lang="en-US"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</a:t>
            </a:r>
            <a:r>
              <a:rPr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will help 300-to-320 students pickup Python.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elcome to Data Programming II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Welcome to Data </a:t>
            </a:r>
            <a:r>
              <a:rPr lang="en-US" dirty="0"/>
              <a:t>Science </a:t>
            </a:r>
            <a:r>
              <a:rPr dirty="0"/>
              <a:t>Programming II!</a:t>
            </a:r>
          </a:p>
        </p:txBody>
      </p:sp>
      <p:sp>
        <p:nvSpPr>
          <p:cNvPr id="178" name="Builds on CS 301 220.  https://stat.wisc.edu/undergraduate-data-science-studies/"/>
          <p:cNvSpPr txBox="1">
            <a:spLocks noGrp="1"/>
          </p:cNvSpPr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Tx/>
              <a:buNone/>
              <a:defRPr sz="28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Builds on CS220. </a:t>
            </a:r>
            <a:r>
              <a:rPr u="sng" dirty="0">
                <a:hlinkClick r:id="rId2"/>
              </a:rPr>
              <a:t>https://stat.wisc.edu/undergraduate-data-science-studies/</a:t>
            </a:r>
          </a:p>
        </p:txBody>
      </p:sp>
      <p:sp>
        <p:nvSpPr>
          <p:cNvPr id="179" name="CS 220"/>
          <p:cNvSpPr txBox="1"/>
          <p:nvPr/>
        </p:nvSpPr>
        <p:spPr>
          <a:xfrm>
            <a:off x="2605545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CS220</a:t>
            </a:r>
          </a:p>
        </p:txBody>
      </p:sp>
      <p:sp>
        <p:nvSpPr>
          <p:cNvPr id="180" name="CS 320"/>
          <p:cNvSpPr txBox="1"/>
          <p:nvPr/>
        </p:nvSpPr>
        <p:spPr>
          <a:xfrm>
            <a:off x="8219252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CS320</a:t>
            </a:r>
          </a:p>
        </p:txBody>
      </p:sp>
      <p:sp>
        <p:nvSpPr>
          <p:cNvPr id="181" name="Line"/>
          <p:cNvSpPr/>
          <p:nvPr/>
        </p:nvSpPr>
        <p:spPr>
          <a:xfrm>
            <a:off x="1763232" y="3266713"/>
            <a:ext cx="98694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writing correct code"/>
          <p:cNvSpPr txBox="1"/>
          <p:nvPr/>
        </p:nvSpPr>
        <p:spPr>
          <a:xfrm>
            <a:off x="1995944" y="4164197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writing correct code</a:t>
            </a:r>
          </a:p>
        </p:txBody>
      </p:sp>
      <p:sp>
        <p:nvSpPr>
          <p:cNvPr id="183" name="writing efficient code"/>
          <p:cNvSpPr txBox="1"/>
          <p:nvPr/>
        </p:nvSpPr>
        <p:spPr>
          <a:xfrm>
            <a:off x="7547318" y="4162808"/>
            <a:ext cx="3087936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184" name="using objects"/>
          <p:cNvSpPr txBox="1"/>
          <p:nvPr/>
        </p:nvSpPr>
        <p:spPr>
          <a:xfrm>
            <a:off x="2528129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using objects</a:t>
            </a:r>
          </a:p>
        </p:txBody>
      </p:sp>
      <p:sp>
        <p:nvSpPr>
          <p:cNvPr id="185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186" name="lists+dicts"/>
          <p:cNvSpPr txBox="1"/>
          <p:nvPr/>
        </p:nvSpPr>
        <p:spPr>
          <a:xfrm>
            <a:off x="2642415" y="5893172"/>
            <a:ext cx="167032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l</a:t>
            </a:r>
            <a:r>
              <a:rPr dirty="0"/>
              <a:t>ists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 err="1"/>
              <a:t>dicts</a:t>
            </a:r>
            <a:endParaRPr dirty="0"/>
          </a:p>
        </p:txBody>
      </p:sp>
      <p:sp>
        <p:nvSpPr>
          <p:cNvPr id="187" name="graphs+trees"/>
          <p:cNvSpPr txBox="1"/>
          <p:nvPr/>
        </p:nvSpPr>
        <p:spPr>
          <a:xfrm>
            <a:off x="8015671" y="5893172"/>
            <a:ext cx="215123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g</a:t>
            </a:r>
            <a:r>
              <a:rPr dirty="0"/>
              <a:t>raphs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trees</a:t>
            </a:r>
          </a:p>
        </p:txBody>
      </p:sp>
      <p:sp>
        <p:nvSpPr>
          <p:cNvPr id="188" name="analyzing datasets"/>
          <p:cNvSpPr txBox="1"/>
          <p:nvPr/>
        </p:nvSpPr>
        <p:spPr>
          <a:xfrm>
            <a:off x="2198661" y="6486483"/>
            <a:ext cx="25578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analyzing datasets</a:t>
            </a:r>
          </a:p>
        </p:txBody>
      </p:sp>
      <p:sp>
        <p:nvSpPr>
          <p:cNvPr id="189" name="collecting+analyzing datasets"/>
          <p:cNvSpPr txBox="1"/>
          <p:nvPr/>
        </p:nvSpPr>
        <p:spPr>
          <a:xfrm>
            <a:off x="6898379" y="6473744"/>
            <a:ext cx="438581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ollecting</a:t>
            </a: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analyzing datasets</a:t>
            </a:r>
          </a:p>
        </p:txBody>
      </p:sp>
      <p:sp>
        <p:nvSpPr>
          <p:cNvPr id="190" name="getting results"/>
          <p:cNvSpPr txBox="1"/>
          <p:nvPr/>
        </p:nvSpPr>
        <p:spPr>
          <a:xfrm>
            <a:off x="2461714" y="3583625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results</a:t>
            </a:r>
          </a:p>
        </p:txBody>
      </p:sp>
      <p:sp>
        <p:nvSpPr>
          <p:cNvPr id="191" name="getting reproducible results"/>
          <p:cNvSpPr txBox="1"/>
          <p:nvPr/>
        </p:nvSpPr>
        <p:spPr>
          <a:xfrm>
            <a:off x="7111586" y="3582236"/>
            <a:ext cx="3959400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192" name="Line"/>
          <p:cNvSpPr/>
          <p:nvPr/>
        </p:nvSpPr>
        <p:spPr>
          <a:xfrm flipV="1">
            <a:off x="6163887" y="2895427"/>
            <a:ext cx="1" cy="56899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3" name="plots"/>
          <p:cNvSpPr txBox="1"/>
          <p:nvPr/>
        </p:nvSpPr>
        <p:spPr>
          <a:xfrm>
            <a:off x="3083407" y="7067054"/>
            <a:ext cx="78834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plots</a:t>
            </a:r>
          </a:p>
        </p:txBody>
      </p:sp>
      <p:sp>
        <p:nvSpPr>
          <p:cNvPr id="194" name="animated visualizations"/>
          <p:cNvSpPr txBox="1"/>
          <p:nvPr/>
        </p:nvSpPr>
        <p:spPr>
          <a:xfrm>
            <a:off x="8148720" y="7054315"/>
            <a:ext cx="188513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visualizations</a:t>
            </a:r>
          </a:p>
        </p:txBody>
      </p:sp>
      <p:sp>
        <p:nvSpPr>
          <p:cNvPr id="195" name="functions:  f(obj)"/>
          <p:cNvSpPr txBox="1"/>
          <p:nvPr/>
        </p:nvSpPr>
        <p:spPr>
          <a:xfrm>
            <a:off x="2039526" y="5314314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196" name="methods:  obj.f()"/>
          <p:cNvSpPr txBox="1"/>
          <p:nvPr/>
        </p:nvSpPr>
        <p:spPr>
          <a:xfrm>
            <a:off x="7543758" y="5312925"/>
            <a:ext cx="3095056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methods</a:t>
            </a:r>
            <a:r>
              <a:t>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197" name="tabular analysis"/>
          <p:cNvSpPr txBox="1"/>
          <p:nvPr/>
        </p:nvSpPr>
        <p:spPr>
          <a:xfrm>
            <a:off x="2392869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tabular analysis</a:t>
            </a:r>
          </a:p>
        </p:txBody>
      </p:sp>
      <p:sp>
        <p:nvSpPr>
          <p:cNvPr id="198" name="simple machine learning"/>
          <p:cNvSpPr txBox="1"/>
          <p:nvPr/>
        </p:nvSpPr>
        <p:spPr>
          <a:xfrm>
            <a:off x="7321943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simple machine learning</a:t>
            </a:r>
          </a:p>
        </p:txBody>
      </p:sp>
      <p:sp>
        <p:nvSpPr>
          <p:cNvPr id="199" name="CS 301 content (for review): https://tyler.caraza-harter.com/cs301/fall19/schedule.html"/>
          <p:cNvSpPr txBox="1"/>
          <p:nvPr/>
        </p:nvSpPr>
        <p:spPr>
          <a:xfrm>
            <a:off x="930181" y="8889920"/>
            <a:ext cx="10400284" cy="54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850" dirty="0"/>
              <a:t>CS</a:t>
            </a:r>
            <a:r>
              <a:rPr lang="en-US" sz="2850" dirty="0"/>
              <a:t>220</a:t>
            </a:r>
            <a:r>
              <a:rPr sz="2850" dirty="0"/>
              <a:t> content (for review): </a:t>
            </a:r>
            <a:r>
              <a:rPr lang="en-US" sz="2850" dirty="0">
                <a:hlinkClick r:id="rId3"/>
              </a:rPr>
              <a:t>https://cs220.cs.wisc.edu/f22/schedule.html</a:t>
            </a:r>
            <a:r>
              <a:rPr lang="en-US" sz="2850" dirty="0"/>
              <a:t> </a:t>
            </a:r>
            <a:endParaRPr sz="2850"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86551"/>
            <a:ext cx="2669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next time: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urse Logistics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r>
              <a:t>Course Logistics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9B6B28F6-C3DD-47F4-A3AA-EDFF0F462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80" y="2293780"/>
            <a:ext cx="10499507" cy="3566170"/>
          </a:xfrm>
          <a:prstGeom prst="rect">
            <a:avLst/>
          </a:prstGeom>
        </p:spPr>
      </p:pic>
      <p:sp>
        <p:nvSpPr>
          <p:cNvPr id="204" name="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Course Website</a:t>
            </a:r>
          </a:p>
        </p:txBody>
      </p:sp>
      <p:sp>
        <p:nvSpPr>
          <p:cNvPr id="205" name="It's here: https://tyler.caraza-harter.com/cs320/f22/schedule.html"/>
          <p:cNvSpPr txBox="1"/>
          <p:nvPr/>
        </p:nvSpPr>
        <p:spPr>
          <a:xfrm>
            <a:off x="995781" y="1531054"/>
            <a:ext cx="69890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lang="en-US" u="sng" dirty="0">
                <a:hlinkClick r:id="rId3"/>
              </a:rPr>
              <a:t>https://tyler.caraza-harter.com/yiyin/su23/schedule.html</a:t>
            </a:r>
            <a:endParaRPr u="sng" dirty="0">
              <a:hlinkClick r:id="rId3"/>
            </a:endParaRPr>
          </a:p>
        </p:txBody>
      </p:sp>
      <p:sp>
        <p:nvSpPr>
          <p:cNvPr id="206" name="I'll also use Canvas for four things:…"/>
          <p:cNvSpPr txBox="1"/>
          <p:nvPr/>
        </p:nvSpPr>
        <p:spPr>
          <a:xfrm>
            <a:off x="952500" y="6692727"/>
            <a:ext cx="5294719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also use </a:t>
            </a:r>
            <a:r>
              <a:rPr sz="2800" b="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Canvas</a:t>
            </a: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for: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nnouncements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Q</a:t>
            </a: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uizzes</a:t>
            </a: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/exams </a:t>
            </a:r>
            <a:endParaRPr sz="28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34975" indent="-333375" algn="l">
              <a:buSzPct val="100000"/>
              <a:buChar char="•"/>
              <a:defRPr b="0"/>
            </a:pP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Zoom: lectures, labs, office hours </a:t>
            </a:r>
            <a:endParaRPr sz="28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34975" indent="-333375" algn="l">
              <a:buSzPct val="100000"/>
              <a:buChar char="•"/>
              <a:defRPr b="0"/>
            </a:pP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Late day summaries 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Grades</a:t>
            </a:r>
            <a:endParaRPr sz="28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read syllabus carefully…">
            <a:extLst>
              <a:ext uri="{FF2B5EF4-FFF2-40B4-BE49-F238E27FC236}">
                <a16:creationId xmlns:a16="http://schemas.microsoft.com/office/drawing/2014/main" id="{EE528CB0-DE6A-4EF4-C116-6C7FA2098CB8}"/>
              </a:ext>
            </a:extLst>
          </p:cNvPr>
          <p:cNvSpPr txBox="1"/>
          <p:nvPr/>
        </p:nvSpPr>
        <p:spPr>
          <a:xfrm flipH="1">
            <a:off x="0" y="4183350"/>
            <a:ext cx="310329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read syllabus </a:t>
            </a:r>
            <a:r>
              <a:rPr lang="en-US" dirty="0"/>
              <a:t>and </a:t>
            </a:r>
          </a:p>
          <a:p>
            <a:pPr>
              <a:defRPr b="0"/>
            </a:pPr>
            <a:r>
              <a:rPr lang="en-US" dirty="0"/>
              <a:t>where to get help </a:t>
            </a:r>
          </a:p>
          <a:p>
            <a:pPr>
              <a:defRPr b="0"/>
            </a:pPr>
            <a:r>
              <a:rPr lang="en-US" dirty="0"/>
              <a:t>pages </a:t>
            </a:r>
            <a:r>
              <a:rPr dirty="0"/>
              <a:t>carefully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92AF05-EF9B-4C65-27D2-49E99822306F}"/>
              </a:ext>
            </a:extLst>
          </p:cNvPr>
          <p:cNvCxnSpPr>
            <a:cxnSpLocks/>
          </p:cNvCxnSpPr>
          <p:nvPr/>
        </p:nvCxnSpPr>
        <p:spPr>
          <a:xfrm flipV="1">
            <a:off x="1843459" y="2623279"/>
            <a:ext cx="3103295" cy="15434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ass organization: Peopl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Class </a:t>
            </a:r>
            <a:r>
              <a:rPr lang="en-US" dirty="0"/>
              <a:t>O</a:t>
            </a:r>
            <a:r>
              <a:rPr dirty="0"/>
              <a:t>rganization: People</a:t>
            </a:r>
          </a:p>
        </p:txBody>
      </p:sp>
      <p:sp>
        <p:nvSpPr>
          <p:cNvPr id="216" name="Teams…"/>
          <p:cNvSpPr txBox="1"/>
          <p:nvPr/>
        </p:nvSpPr>
        <p:spPr>
          <a:xfrm>
            <a:off x="946936" y="1909293"/>
            <a:ext cx="11099800" cy="372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rPr lang="en-US" dirty="0"/>
              <a:t>Groups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you'll be assigned to a </a:t>
            </a:r>
            <a:r>
              <a:rPr lang="en-US" dirty="0"/>
              <a:t>group</a:t>
            </a:r>
            <a:r>
              <a:rPr dirty="0"/>
              <a:t> of 4-7 students</a:t>
            </a:r>
            <a:endParaRPr lang="en-US"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groups</a:t>
            </a:r>
            <a:r>
              <a:rPr dirty="0"/>
              <a:t> will last the whole semester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collaboration with </a:t>
            </a:r>
            <a:r>
              <a:rPr lang="en-US" dirty="0"/>
              <a:t>group</a:t>
            </a:r>
            <a:r>
              <a:rPr dirty="0"/>
              <a:t> members are allowed (not required) on</a:t>
            </a:r>
            <a:r>
              <a:rPr lang="en-US" dirty="0"/>
              <a:t> labs, </a:t>
            </a:r>
            <a:r>
              <a:rPr dirty="0"/>
              <a:t>quizzes</a:t>
            </a:r>
            <a:r>
              <a:rPr lang="en-US" dirty="0"/>
              <a:t>, and group part of the projects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collaboration with non-</a:t>
            </a:r>
            <a:r>
              <a:rPr lang="en-US" dirty="0"/>
              <a:t>group </a:t>
            </a:r>
            <a:r>
              <a:rPr dirty="0"/>
              <a:t>members i</a:t>
            </a:r>
            <a:r>
              <a:rPr lang="en-US" dirty="0"/>
              <a:t>s</a:t>
            </a:r>
            <a:r>
              <a:rPr dirty="0"/>
              <a:t> not allowed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munication"/>
          <p:cNvSpPr txBox="1">
            <a:spLocks noGrp="1"/>
          </p:cNvSpPr>
          <p:nvPr>
            <p:ph type="title"/>
          </p:nvPr>
        </p:nvSpPr>
        <p:spPr>
          <a:xfrm>
            <a:off x="561265" y="799829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Communication</a:t>
            </a:r>
          </a:p>
        </p:txBody>
      </p:sp>
      <p:sp>
        <p:nvSpPr>
          <p:cNvPr id="229" name="Piazza…"/>
          <p:cNvSpPr txBox="1"/>
          <p:nvPr/>
        </p:nvSpPr>
        <p:spPr>
          <a:xfrm>
            <a:off x="561265" y="1948140"/>
            <a:ext cx="12097459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Drop-in Office Hours: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Course website – Get Help – Office Hour Calendar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Queue: </a:t>
            </a:r>
            <a:r>
              <a:rPr lang="en-US" dirty="0">
                <a:hlinkClick r:id="rId2"/>
              </a:rPr>
              <a:t>https://ohwl.herokuapp.com/</a:t>
            </a:r>
            <a:r>
              <a:rPr lang="en-US" dirty="0"/>
              <a:t> </a:t>
            </a:r>
          </a:p>
          <a:p>
            <a:pPr algn="l">
              <a:defRPr sz="3200" b="0"/>
            </a:pPr>
            <a:r>
              <a:rPr dirty="0"/>
              <a:t>Piazz</a:t>
            </a:r>
            <a:r>
              <a:rPr lang="en-US" dirty="0"/>
              <a:t>a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Don't post &gt;5 lines of project-related code (considered cheating)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Private posts disabled </a:t>
            </a:r>
          </a:p>
          <a:p>
            <a:pPr algn="l">
              <a:defRPr sz="3200" b="0"/>
            </a:pPr>
            <a:r>
              <a:rPr lang="en-US" dirty="0"/>
              <a:t>Forms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https://tyler.caraza-harter.com/yiyin/su23/surveys.html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Student Information Survey, Exam Conflicts Forms, Project/Lab Grading Issue Form, Feedback Form, Thank You Form</a:t>
            </a:r>
          </a:p>
          <a:p>
            <a:pPr algn="l">
              <a:defRPr sz="3200" b="0"/>
            </a:pPr>
            <a:r>
              <a:rPr lang="en-US" dirty="0"/>
              <a:t>Email (least preferred)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me: </a:t>
            </a:r>
            <a:r>
              <a:rPr lang="en-US" dirty="0">
                <a:hlinkClick r:id="rId4"/>
              </a:rPr>
              <a:t>yshen82@wisc.edu</a:t>
            </a:r>
            <a:r>
              <a:rPr lang="en-US" dirty="0"/>
              <a:t>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TA: Victor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vsuciu@wisc.edu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Course staff: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https://canvas.wisc.edu/courses/355770/pages/course-staff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u="sng" dirty="0">
              <a:hlinkClick r:id="rId7"/>
            </a:endParaRPr>
          </a:p>
        </p:txBody>
      </p:sp>
      <p:sp>
        <p:nvSpPr>
          <p:cNvPr id="230" name="Email…"/>
          <p:cNvSpPr txBox="1"/>
          <p:nvPr/>
        </p:nvSpPr>
        <p:spPr>
          <a:xfrm>
            <a:off x="718428" y="6823127"/>
            <a:ext cx="10265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endParaRPr u="sng" dirty="0">
              <a:hlinkClick r:id="rId7"/>
            </a:endParaRPr>
          </a:p>
        </p:txBody>
      </p:sp>
      <p:sp>
        <p:nvSpPr>
          <p:cNvPr id="231" name="Forms…"/>
          <p:cNvSpPr txBox="1"/>
          <p:nvPr/>
        </p:nvSpPr>
        <p:spPr>
          <a:xfrm>
            <a:off x="718428" y="4410127"/>
            <a:ext cx="1032563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endParaRPr dirty="0">
              <a:solidFill>
                <a:schemeClr val="accent1">
                  <a:lumOff val="-13575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3513</Words>
  <Application>Microsoft Macintosh PowerPoint</Application>
  <PresentationFormat>Custom</PresentationFormat>
  <Paragraphs>1273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Times Roman</vt:lpstr>
      <vt:lpstr>Arial</vt:lpstr>
      <vt:lpstr>Courier</vt:lpstr>
      <vt:lpstr>Courier New</vt:lpstr>
      <vt:lpstr>Gill Sans</vt:lpstr>
      <vt:lpstr>Gill Sans Light</vt:lpstr>
      <vt:lpstr>Gill Sans SemiBold</vt:lpstr>
      <vt:lpstr>White</vt:lpstr>
      <vt:lpstr>[320] Welcome + First Lecture</vt:lpstr>
      <vt:lpstr>Who am I?</vt:lpstr>
      <vt:lpstr>Who are You? </vt:lpstr>
      <vt:lpstr>Related courses</vt:lpstr>
      <vt:lpstr>Welcome to Data Science Programming II!</vt:lpstr>
      <vt:lpstr>Course Logistics</vt:lpstr>
      <vt:lpstr>Course Website</vt:lpstr>
      <vt:lpstr>Class Organization: People</vt:lpstr>
      <vt:lpstr>Communication</vt:lpstr>
      <vt:lpstr>Scheduled Activities</vt:lpstr>
      <vt:lpstr>Graded Work: Quizzes &amp; Exams</vt:lpstr>
      <vt:lpstr>Graded Work: Projects &amp; Surveys</vt:lpstr>
      <vt:lpstr>Letter Grades</vt:lpstr>
      <vt:lpstr>Time Commitment &amp; Academic Conduct</vt:lpstr>
      <vt:lpstr>Reading: same as 220/301 and some others...</vt:lpstr>
      <vt:lpstr>Tips for 320 Success</vt:lpstr>
      <vt:lpstr>Today's Lecture: Reproducibility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Welcome + First Lecture</dc:title>
  <cp:lastModifiedBy>YIYIN SHEN</cp:lastModifiedBy>
  <cp:revision>60</cp:revision>
  <dcterms:modified xsi:type="dcterms:W3CDTF">2023-06-05T23:12:35Z</dcterms:modified>
</cp:coreProperties>
</file>